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7"/>
  </p:notesMasterIdLst>
  <p:sldIdLst>
    <p:sldId id="327" r:id="rId2"/>
    <p:sldId id="334" r:id="rId3"/>
    <p:sldId id="336" r:id="rId4"/>
    <p:sldId id="338" r:id="rId5"/>
    <p:sldId id="32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525" userDrawn="1">
          <p15:clr>
            <a:srgbClr val="A4A3A4"/>
          </p15:clr>
        </p15:guide>
        <p15:guide id="2" pos="3296" userDrawn="1">
          <p15:clr>
            <a:srgbClr val="A4A3A4"/>
          </p15:clr>
        </p15:guide>
        <p15:guide id="4" pos="7333" userDrawn="1">
          <p15:clr>
            <a:srgbClr val="A4A3A4"/>
          </p15:clr>
        </p15:guide>
        <p15:guide id="5" orient="horz" pos="595" userDrawn="1">
          <p15:clr>
            <a:srgbClr val="A4A3A4"/>
          </p15:clr>
        </p15:guide>
        <p15:guide id="6" orient="horz" pos="3906" userDrawn="1">
          <p15:clr>
            <a:srgbClr val="A4A3A4"/>
          </p15:clr>
        </p15:guide>
        <p15:guide id="7" pos="2366" userDrawn="1">
          <p15:clr>
            <a:srgbClr val="A4A3A4"/>
          </p15:clr>
        </p15:guide>
        <p15:guide id="11" orient="horz" pos="2160" userDrawn="1">
          <p15:clr>
            <a:srgbClr val="A4A3A4"/>
          </p15:clr>
        </p15:guide>
        <p15:guide id="17" pos="10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B3F8"/>
    <a:srgbClr val="EF9B2D"/>
    <a:srgbClr val="54CBBB"/>
    <a:srgbClr val="3EA0F3"/>
    <a:srgbClr val="BDEAFC"/>
    <a:srgbClr val="8AB8E6"/>
    <a:srgbClr val="FAFAFA"/>
    <a:srgbClr val="42A8F3"/>
    <a:srgbClr val="F1F1F1"/>
    <a:srgbClr val="CCA3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71" autoAdjust="0"/>
    <p:restoredTop sz="96310" autoAdjust="0"/>
  </p:normalViewPr>
  <p:slideViewPr>
    <p:cSldViewPr snapToGrid="0">
      <p:cViewPr varScale="1">
        <p:scale>
          <a:sx n="97" d="100"/>
          <a:sy n="97" d="100"/>
        </p:scale>
        <p:origin x="-128" y="-656"/>
      </p:cViewPr>
      <p:guideLst>
        <p:guide orient="horz" pos="1525"/>
        <p:guide orient="horz" pos="595"/>
        <p:guide orient="horz" pos="3906"/>
        <p:guide orient="horz" pos="2160"/>
        <p:guide pos="3296"/>
        <p:guide pos="7333"/>
        <p:guide pos="2366"/>
        <p:guide pos="105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C67C0D-F999-4051-B440-299A6F198271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29EEC7-A6AF-4627-9F53-0CB8089F00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4182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 smtClean="0"/>
              <a:t>备注：工作事项填写某个项目或模块，无需填写细分项，此页不够可新增下一页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E85BD-3787-1D4B-8090-C38D07BA53D9}" type="slidenum">
              <a:rPr lang="zh-CN" altLang="en-US" smtClean="0"/>
              <a:pPr/>
              <a:t>2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58685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以入院宣教为例，护士口述完整的宣教内容预计耗时</a:t>
            </a:r>
            <a:r>
              <a:rPr kumimoji="1" lang="en-US" altLang="zh-CN" dirty="0"/>
              <a:t>20</a:t>
            </a:r>
            <a:r>
              <a:rPr kumimoji="1" lang="zh-CN" altLang="en-US" dirty="0"/>
              <a:t>分钟，采用在线护理宣教推送的方式，至少能为护士节约</a:t>
            </a:r>
            <a:r>
              <a:rPr kumimoji="1" lang="en-US" altLang="zh-CN" dirty="0"/>
              <a:t>10</a:t>
            </a:r>
            <a:r>
              <a:rPr kumimoji="1" lang="zh-CN" altLang="en-US" dirty="0"/>
              <a:t>分钟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D2071F-008C-4E7F-8074-B69B460DC6E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0559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Group 8 Copy@4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384" y="181402"/>
            <a:ext cx="505546" cy="60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739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Group 8 Copy@4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384" y="181402"/>
            <a:ext cx="505546" cy="60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915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Group 8 Copy@4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384" y="181402"/>
            <a:ext cx="505546" cy="60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33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Group 8 Copy@4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384" y="181402"/>
            <a:ext cx="505546" cy="60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559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238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 descr="Group 8 Copy@4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384" y="181402"/>
            <a:ext cx="505546" cy="60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4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图片 10" descr="Group 8 Copy@4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384" y="181402"/>
            <a:ext cx="505546" cy="60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295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Group 8 Copy@4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384" y="181402"/>
            <a:ext cx="505546" cy="60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5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930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 descr="Group 8 Copy@4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384" y="181402"/>
            <a:ext cx="505546" cy="60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006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 descr="Group 8 Copy@4x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384" y="181402"/>
            <a:ext cx="505546" cy="60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226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030E9-7A17-4E12-80B2-E8AAD6D856D2}" type="datetimeFigureOut">
              <a:rPr lang="zh-CN" altLang="en-US" smtClean="0"/>
              <a:t>18/5/4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00FC67-3191-47CA-8D65-AAA420369F8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 descr="Group 8 Copy@4x.png"/>
          <p:cNvPicPr>
            <a:picLocks noChangeAspect="1"/>
          </p:cNvPicPr>
          <p:nvPr userDrawn="1"/>
        </p:nvPicPr>
        <p:blipFill>
          <a:blip r:embed="rId13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384" y="181402"/>
            <a:ext cx="505546" cy="60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92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3EA0F3"/>
          </a:solidFill>
          <a:ln w="38100">
            <a:noFill/>
          </a:ln>
          <a:effectLst>
            <a:outerShdw blurRad="279400" dist="152400" sx="96000" sy="96000" algn="l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9" name="图片 18" descr="大图标.png"/>
          <p:cNvPicPr>
            <a:picLocks noChangeAspect="1"/>
          </p:cNvPicPr>
          <p:nvPr/>
        </p:nvPicPr>
        <p:blipFill>
          <a:blip r:embed="rId2">
            <a:alphaModFix amt="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grpSp>
        <p:nvGrpSpPr>
          <p:cNvPr id="8" name="组 7"/>
          <p:cNvGrpSpPr/>
          <p:nvPr/>
        </p:nvGrpSpPr>
        <p:grpSpPr>
          <a:xfrm>
            <a:off x="8525603" y="304935"/>
            <a:ext cx="3325279" cy="670209"/>
            <a:chOff x="2823985" y="2774117"/>
            <a:chExt cx="6550300" cy="1320212"/>
          </a:xfrm>
        </p:grpSpPr>
        <p:sp>
          <p:nvSpPr>
            <p:cNvPr id="3" name="圆角矩形 2"/>
            <p:cNvSpPr/>
            <p:nvPr/>
          </p:nvSpPr>
          <p:spPr>
            <a:xfrm>
              <a:off x="2823985" y="2774117"/>
              <a:ext cx="6550300" cy="132021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8100">
              <a:noFill/>
            </a:ln>
            <a:effectLst>
              <a:outerShdw blurRad="279400" dist="152400" sx="96000" sy="96000" algn="l" rotWithShape="0">
                <a:prstClr val="black">
                  <a:alpha val="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7" name="组 6"/>
            <p:cNvGrpSpPr/>
            <p:nvPr/>
          </p:nvGrpSpPr>
          <p:grpSpPr>
            <a:xfrm>
              <a:off x="2859349" y="2807541"/>
              <a:ext cx="1284720" cy="1253365"/>
              <a:chOff x="2859349" y="2807541"/>
              <a:chExt cx="1284720" cy="1253365"/>
            </a:xfrm>
          </p:grpSpPr>
          <p:sp>
            <p:nvSpPr>
              <p:cNvPr id="4" name="椭圆 3"/>
              <p:cNvSpPr/>
              <p:nvPr/>
            </p:nvSpPr>
            <p:spPr>
              <a:xfrm>
                <a:off x="2940953" y="2824250"/>
                <a:ext cx="1203116" cy="1203116"/>
              </a:xfrm>
              <a:prstGeom prst="ellipse">
                <a:avLst/>
              </a:prstGeom>
              <a:solidFill>
                <a:srgbClr val="42A8F3"/>
              </a:solidFill>
              <a:ln w="38100">
                <a:noFill/>
              </a:ln>
              <a:effectLst>
                <a:outerShdw blurRad="279400" dist="152400" sx="96000" sy="96000" algn="l" rotWithShape="0">
                  <a:prstClr val="black">
                    <a:alpha val="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pic>
            <p:nvPicPr>
              <p:cNvPr id="5" name="图片 4" descr="7+白色.png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59349" y="2807541"/>
                <a:ext cx="1281218" cy="1253365"/>
              </a:xfrm>
              <a:prstGeom prst="rect">
                <a:avLst/>
              </a:prstGeom>
            </p:spPr>
          </p:pic>
        </p:grpSp>
        <p:sp>
          <p:nvSpPr>
            <p:cNvPr id="6" name="文本框 5"/>
            <p:cNvSpPr txBox="1"/>
            <p:nvPr/>
          </p:nvSpPr>
          <p:spPr>
            <a:xfrm>
              <a:off x="4149619" y="2938018"/>
              <a:ext cx="4961338" cy="9700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600" dirty="0" smtClean="0">
                  <a:solidFill>
                    <a:srgbClr val="3EA0F3"/>
                  </a:solidFill>
                  <a:latin typeface="造字工房雅圆（非商用） 常规体"/>
                  <a:ea typeface="造字工房雅圆（非商用） 常规体"/>
                  <a:cs typeface="造字工房雅圆（非商用） 常规体"/>
                </a:rPr>
                <a:t>让知识传递关爱</a:t>
              </a:r>
              <a:endParaRPr kumimoji="1" lang="zh-CN" altLang="en-US" sz="2600" dirty="0">
                <a:solidFill>
                  <a:srgbClr val="3EA0F3"/>
                </a:solidFill>
                <a:latin typeface="造字工房雅圆（非商用） 常规体"/>
                <a:ea typeface="造字工房雅圆（非商用） 常规体"/>
                <a:cs typeface="造字工房雅圆（非商用） 常规体"/>
              </a:endParaRP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2648429" y="3429000"/>
            <a:ext cx="9068774" cy="2137525"/>
          </a:xfrm>
          <a:prstGeom prst="roundRect">
            <a:avLst>
              <a:gd name="adj" fmla="val 21481"/>
            </a:avLst>
          </a:prstGeom>
          <a:solidFill>
            <a:srgbClr val="42A8F3"/>
          </a:solidFill>
          <a:ln w="38100">
            <a:noFill/>
          </a:ln>
          <a:effectLst>
            <a:outerShdw blurRad="279400" dist="152400" sx="96000" sy="96000" algn="l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>
            <a:spLocks noChangeArrowheads="1"/>
          </p:cNvSpPr>
          <p:nvPr/>
        </p:nvSpPr>
        <p:spPr>
          <a:xfrm>
            <a:off x="2474763" y="3742112"/>
            <a:ext cx="8682978" cy="15113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zh-CN" altLang="en-US" sz="4000" b="1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华文楷体" charset="0"/>
              </a:rPr>
              <a:t>研</a:t>
            </a:r>
            <a:r>
              <a:rPr lang="zh-CN" altLang="en-US" sz="4000" b="1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华文楷体" charset="0"/>
              </a:rPr>
              <a:t>发中心</a:t>
            </a:r>
            <a:r>
              <a:rPr lang="en-US" altLang="zh-CN" sz="4000" b="1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华文楷体" charset="0"/>
              </a:rPr>
              <a:t>-</a:t>
            </a:r>
            <a:r>
              <a:rPr lang="zh-CN" altLang="en-US" sz="4000" b="1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华文楷体" charset="0"/>
              </a:rPr>
              <a:t>前端架构组</a:t>
            </a:r>
            <a:r>
              <a:rPr lang="zh-CN" altLang="zh-CN" sz="4000" b="1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华文楷体" charset="0"/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华文楷体" charset="0"/>
              </a:rPr>
              <a:t>4</a:t>
            </a:r>
            <a:r>
              <a:rPr lang="zh-CN" altLang="en-US" sz="4000" b="1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华文楷体" charset="0"/>
              </a:rPr>
              <a:t> </a:t>
            </a:r>
            <a:r>
              <a:rPr lang="zh-CN" altLang="en-US" sz="4000" b="1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华文楷体" charset="0"/>
              </a:rPr>
              <a:t>月工作汇报</a:t>
            </a:r>
            <a:endParaRPr lang="en-US" altLang="zh-CN" sz="4000" b="1" dirty="0" smtClean="0">
              <a:solidFill>
                <a:schemeClr val="bg1"/>
              </a:solidFill>
              <a:latin typeface="Microsoft YaHei"/>
              <a:ea typeface="Microsoft YaHei"/>
              <a:cs typeface="Microsoft YaHei"/>
              <a:sym typeface="华文楷体" charset="0"/>
            </a:endParaRPr>
          </a:p>
          <a:p>
            <a:pPr algn="r">
              <a:lnSpc>
                <a:spcPct val="150000"/>
              </a:lnSpc>
            </a:pPr>
            <a:r>
              <a:rPr lang="zh-CN" altLang="en-US" sz="2800" b="1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</a:rPr>
              <a:t>汇报人：王银河          </a:t>
            </a:r>
            <a:r>
              <a:rPr lang="zh-CN" altLang="en-US" sz="4000" b="1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华文楷体" charset="0"/>
              </a:rPr>
              <a:t/>
            </a:r>
            <a:br>
              <a:rPr lang="zh-CN" altLang="en-US" sz="4000" b="1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华文楷体" charset="0"/>
              </a:rPr>
            </a:br>
            <a:endParaRPr lang="en-US" altLang="zh-CN" sz="1800" b="1" dirty="0">
              <a:solidFill>
                <a:schemeClr val="bg1"/>
              </a:solidFill>
              <a:latin typeface="Microsoft YaHei"/>
              <a:ea typeface="Microsoft YaHei"/>
              <a:cs typeface="Microsoft YaHei"/>
              <a:sym typeface="华文楷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6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内容占位符 2"/>
          <p:cNvSpPr>
            <a:spLocks noChangeArrowheads="1"/>
          </p:cNvSpPr>
          <p:nvPr/>
        </p:nvSpPr>
        <p:spPr bwMode="auto">
          <a:xfrm>
            <a:off x="0" y="981077"/>
            <a:ext cx="109728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11661">
              <a:lnSpc>
                <a:spcPct val="72000"/>
              </a:lnSpc>
              <a:spcBef>
                <a:spcPct val="20000"/>
              </a:spcBef>
              <a:buClr>
                <a:srgbClr val="E46C0A"/>
              </a:buClr>
            </a:pPr>
            <a:endParaRPr lang="zh-CN" altLang="en-US" sz="3733" dirty="0">
              <a:solidFill>
                <a:srgbClr val="404040"/>
              </a:solidFill>
              <a:sym typeface="Arial" charset="0"/>
            </a:endParaRPr>
          </a:p>
        </p:txBody>
      </p:sp>
      <p:sp>
        <p:nvSpPr>
          <p:cNvPr id="4100" name="内容占位符 2"/>
          <p:cNvSpPr>
            <a:spLocks noChangeArrowheads="1"/>
          </p:cNvSpPr>
          <p:nvPr/>
        </p:nvSpPr>
        <p:spPr bwMode="auto">
          <a:xfrm>
            <a:off x="203200" y="1052513"/>
            <a:ext cx="109728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11661">
              <a:lnSpc>
                <a:spcPct val="81000"/>
              </a:lnSpc>
              <a:spcBef>
                <a:spcPct val="20000"/>
              </a:spcBef>
              <a:buClr>
                <a:srgbClr val="E46C0A"/>
              </a:buClr>
            </a:pPr>
            <a:endParaRPr lang="zh-CN" altLang="en-US" sz="3733" b="1">
              <a:solidFill>
                <a:srgbClr val="404040"/>
              </a:solidFill>
              <a:sym typeface="Arial" charset="0"/>
            </a:endParaRPr>
          </a:p>
        </p:txBody>
      </p:sp>
      <p:graphicFrame>
        <p:nvGraphicFramePr>
          <p:cNvPr id="4103" name="Group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655926"/>
              </p:ext>
            </p:extLst>
          </p:nvPr>
        </p:nvGraphicFramePr>
        <p:xfrm>
          <a:off x="335601" y="1220848"/>
          <a:ext cx="11618382" cy="4176001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959116"/>
                <a:gridCol w="2393684"/>
                <a:gridCol w="4903773"/>
                <a:gridCol w="1152080"/>
                <a:gridCol w="1152080"/>
                <a:gridCol w="1057649"/>
              </a:tblGrid>
              <a:tr h="628104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序号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工作事项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总结</a:t>
                      </a:r>
                    </a:p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（取得的成绩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/</a:t>
                      </a: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结果</a:t>
                      </a:r>
                      <a:r>
                        <a:rPr kumimoji="0" lang="en-US" altLang="zh-CN" sz="16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+</a:t>
                      </a: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存在的问题）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计划完成时间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实际完成时间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自评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</a:tr>
              <a:tr h="629032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1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前端架构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前端框架统一、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迁移发布服务器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、前端安全（可用性）监控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4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月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8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号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正在进行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微软雅黑" charset="0"/>
                        </a:rPr>
                        <a:t>良好</a:t>
                      </a:r>
                      <a:endParaRPr kumimoji="0" lang="zh-CN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</a:tr>
              <a:tr h="602823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2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护士培训项目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更新、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4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月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2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3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号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预计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5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月</a:t>
                      </a: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7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号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微软雅黑" charset="0"/>
                        </a:rPr>
                        <a:t>良好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</a:tr>
              <a:tr h="680128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3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运营管理平台系统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模块化路由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5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月</a:t>
                      </a: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1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号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5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月</a:t>
                      </a: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4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号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微软雅黑" charset="0"/>
                        </a:rPr>
                        <a:t>良好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</a:tr>
              <a:tr h="817957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4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前端基础脚手架维护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更新 </a:t>
                      </a:r>
                      <a:r>
                        <a:rPr kumimoji="0" lang="en-US" altLang="zh-CN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antd</a:t>
                      </a: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 3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 </a:t>
                      </a: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+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 </a:t>
                      </a: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react 16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微软雅黑" charset="0"/>
                        </a:rPr>
                        <a:t>5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微软雅黑" charset="0"/>
                        </a:rPr>
                        <a:t>月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微软雅黑" charset="0"/>
                        </a:rPr>
                        <a:t>5</a:t>
                      </a: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微软雅黑" charset="0"/>
                        </a:rPr>
                        <a:t>月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微软雅黑" charset="0"/>
                        </a:rPr>
                        <a:t>良好</a:t>
                      </a: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</a:tr>
              <a:tr h="817957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16" marR="121916" marT="45717" marB="45717" anchor="ctr" horzOverflow="overflow"/>
                </a:tc>
              </a:tr>
            </a:tbl>
          </a:graphicData>
        </a:graphic>
      </p:graphicFrame>
      <p:sp>
        <p:nvSpPr>
          <p:cNvPr id="4135" name="矩形 6"/>
          <p:cNvSpPr>
            <a:spLocks noChangeArrowheads="1"/>
          </p:cNvSpPr>
          <p:nvPr/>
        </p:nvSpPr>
        <p:spPr bwMode="auto">
          <a:xfrm>
            <a:off x="239593" y="5733161"/>
            <a:ext cx="10752747" cy="437107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Font typeface="Arial" charset="0"/>
              <a:buNone/>
            </a:pPr>
            <a:r>
              <a:rPr lang="zh-CN" altLang="en-US" sz="1867" b="1" dirty="0">
                <a:solidFill>
                  <a:srgbClr val="000000"/>
                </a:solidFill>
                <a:latin typeface="Microsoft YaHei"/>
                <a:ea typeface="Microsoft YaHei"/>
                <a:cs typeface="Microsoft YaHei"/>
                <a:sym typeface="Arial" charset="0"/>
              </a:rPr>
              <a:t>＊“自评”栏按“超越期望、优秀、良好、及格、不及格”填写评价。</a:t>
            </a:r>
            <a:r>
              <a:rPr lang="zh-CN" altLang="en-US" sz="1867" b="1" dirty="0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Arial" charset="0"/>
              </a:rPr>
              <a:t>重点工作文字标红色。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49136" y="164773"/>
            <a:ext cx="522900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267" b="1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</a:rPr>
              <a:t>2</a:t>
            </a:r>
            <a:endParaRPr kumimoji="1" lang="zh-CN" altLang="en-US" sz="4267" b="1" dirty="0">
              <a:solidFill>
                <a:schemeClr val="bg1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8" name="矩形 3"/>
          <p:cNvSpPr>
            <a:spLocks noChangeArrowheads="1"/>
          </p:cNvSpPr>
          <p:nvPr/>
        </p:nvSpPr>
        <p:spPr bwMode="auto">
          <a:xfrm>
            <a:off x="335601" y="224634"/>
            <a:ext cx="2422839" cy="720725"/>
          </a:xfrm>
          <a:prstGeom prst="rect">
            <a:avLst/>
          </a:prstGeom>
          <a:solidFill>
            <a:srgbClr val="42A8F3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24FAD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pPr>
              <a:buFont typeface="Arial" charset="0"/>
              <a:buNone/>
            </a:pPr>
            <a:r>
              <a:rPr lang="zh-CN" altLang="en-US" sz="2800" b="1">
                <a:solidFill>
                  <a:schemeClr val="bg1"/>
                </a:solidFill>
                <a:latin typeface="微软雅黑" charset="0"/>
                <a:ea typeface="微软雅黑" charset="0"/>
                <a:cs typeface="微软雅黑" charset="0"/>
                <a:sym typeface="微软雅黑" charset="0"/>
              </a:rPr>
              <a:t>本月工作总结</a:t>
            </a:r>
            <a:endParaRPr lang="en-US" altLang="zh-CN" sz="2800" b="1" dirty="0">
              <a:solidFill>
                <a:schemeClr val="bg1"/>
              </a:solidFill>
              <a:latin typeface="微软雅黑" charset="0"/>
              <a:ea typeface="微软雅黑" charset="0"/>
              <a:cs typeface="微软雅黑" charset="0"/>
              <a:sym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0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内容占位符 2"/>
          <p:cNvSpPr>
            <a:spLocks noChangeArrowheads="1"/>
          </p:cNvSpPr>
          <p:nvPr/>
        </p:nvSpPr>
        <p:spPr bwMode="auto">
          <a:xfrm>
            <a:off x="0" y="981077"/>
            <a:ext cx="109728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11661">
              <a:lnSpc>
                <a:spcPct val="72000"/>
              </a:lnSpc>
              <a:spcBef>
                <a:spcPct val="20000"/>
              </a:spcBef>
              <a:buClr>
                <a:srgbClr val="E46C0A"/>
              </a:buClr>
            </a:pPr>
            <a:endParaRPr lang="zh-CN" altLang="en-US" sz="3733" b="1">
              <a:solidFill>
                <a:srgbClr val="404040"/>
              </a:solidFill>
              <a:sym typeface="Arial" charset="0"/>
            </a:endParaRPr>
          </a:p>
        </p:txBody>
      </p:sp>
      <p:graphicFrame>
        <p:nvGraphicFramePr>
          <p:cNvPr id="6151" name="Group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209216"/>
              </p:ext>
            </p:extLst>
          </p:nvPr>
        </p:nvGraphicFramePr>
        <p:xfrm>
          <a:off x="335601" y="1220847"/>
          <a:ext cx="11383433" cy="4860644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916517"/>
                <a:gridCol w="4749800"/>
                <a:gridCol w="3579283"/>
                <a:gridCol w="2137833"/>
              </a:tblGrid>
              <a:tr h="538703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sz="19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序号</a:t>
                      </a:r>
                      <a:endParaRPr kumimoji="0" lang="zh-CN" sz="1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sz="19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任务要求</a:t>
                      </a:r>
                      <a:endParaRPr kumimoji="0" lang="zh-CN" sz="1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sz="19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完成标志</a:t>
                      </a:r>
                      <a:endParaRPr kumimoji="0" lang="zh-CN" sz="1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sz="1900" u="none" strike="noStrike" cap="none" normalizeH="0" baseline="0" dirty="0">
                          <a:ln>
                            <a:noFill/>
                          </a:ln>
                          <a:effectLst/>
                          <a:sym typeface="微软雅黑" charset="0"/>
                        </a:rPr>
                        <a:t>计划完成时间</a:t>
                      </a:r>
                      <a:endParaRPr kumimoji="0" lang="zh-CN" sz="1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</a:tr>
              <a:tr h="712644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CN" sz="1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charset="0"/>
                          <a:ea typeface="微软雅黑" charset="0"/>
                          <a:cs typeface="微软雅黑" charset="0"/>
                          <a:sym typeface="微软雅黑" charset="0"/>
                        </a:rPr>
                        <a:t>1</a:t>
                      </a:r>
                      <a:endParaRPr kumimoji="0" lang="zh-CN" altLang="en-US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charset="0"/>
                          <a:ea typeface="微软雅黑" charset="0"/>
                          <a:cs typeface="微软雅黑" charset="0"/>
                          <a:sym typeface="微软雅黑" charset="0"/>
                        </a:rPr>
                        <a:t>护士培训分组管理模块开发</a:t>
                      </a:r>
                      <a:endParaRPr kumimoji="0" lang="zh-CN" altLang="en-US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1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charset="0"/>
                          <a:ea typeface="微软雅黑" charset="0"/>
                          <a:cs typeface="微软雅黑" charset="0"/>
                          <a:sym typeface="微软雅黑" charset="0"/>
                        </a:rPr>
                        <a:t>实现 项目界面的自定义风格自定义、主导航模块新增风格模版</a:t>
                      </a:r>
                      <a:endParaRPr kumimoji="0" lang="zh-CN" altLang="en-US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zh-CN" sz="1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charset="0"/>
                          <a:ea typeface="微软雅黑" charset="0"/>
                          <a:cs typeface="微软雅黑" charset="0"/>
                          <a:sym typeface="微软雅黑" charset="0"/>
                        </a:rPr>
                        <a:t>5</a:t>
                      </a:r>
                      <a:r>
                        <a:rPr kumimoji="0" lang="zh-CN" altLang="en-US" sz="1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charset="0"/>
                          <a:ea typeface="微软雅黑" charset="0"/>
                          <a:cs typeface="微软雅黑" charset="0"/>
                          <a:sym typeface="微软雅黑" charset="0"/>
                        </a:rPr>
                        <a:t>月</a:t>
                      </a:r>
                      <a:r>
                        <a:rPr kumimoji="0" lang="en-US" altLang="zh-CN" sz="1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charset="0"/>
                          <a:ea typeface="微软雅黑" charset="0"/>
                          <a:cs typeface="微软雅黑" charset="0"/>
                          <a:sym typeface="微软雅黑" charset="0"/>
                        </a:rPr>
                        <a:t>14</a:t>
                      </a:r>
                      <a:r>
                        <a:rPr kumimoji="0" lang="zh-CN" altLang="en-US" sz="1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charset="0"/>
                          <a:ea typeface="微软雅黑" charset="0"/>
                          <a:cs typeface="微软雅黑" charset="0"/>
                          <a:sym typeface="微软雅黑" charset="0"/>
                        </a:rPr>
                        <a:t>日</a:t>
                      </a:r>
                      <a:endParaRPr kumimoji="0" lang="zh-CN" altLang="en-US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</a:tr>
              <a:tr h="712644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zh-CN" sz="1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charset="0"/>
                          <a:ea typeface="微软雅黑" charset="0"/>
                          <a:cs typeface="微软雅黑" charset="0"/>
                          <a:sym typeface="微软雅黑" charset="0"/>
                        </a:rPr>
                        <a:t>2</a:t>
                      </a:r>
                      <a:endParaRPr kumimoji="0" lang="zh-CN" altLang="en-US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前端架构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icrosoft YaHei"/>
                        <a:ea typeface="Microsoft YaHei"/>
                        <a:cs typeface="Microsoft YaHei"/>
                        <a:sym typeface="Arial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前端安全（可用性）监控</a:t>
                      </a:r>
                      <a:r>
                        <a:rPr kumimoji="0" lang="zh-CN" alt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、集成测试、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sonar\</a:t>
                      </a:r>
                      <a:r>
                        <a:rPr kumimoji="0" lang="en-US" altLang="zh-CN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phantomjs</a:t>
                      </a: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 </a:t>
                      </a: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icrosoft YaHei"/>
                          <a:ea typeface="Microsoft YaHei"/>
                          <a:cs typeface="Microsoft YaHei"/>
                          <a:sym typeface="Arial" charset="0"/>
                        </a:rPr>
                        <a:t>+ karma</a:t>
                      </a:r>
                      <a:endParaRPr kumimoji="0" lang="zh-CN" altLang="en-US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zh-CN" altLang="zh-CN" sz="1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charset="0"/>
                          <a:ea typeface="微软雅黑" charset="0"/>
                          <a:cs typeface="微软雅黑" charset="0"/>
                          <a:sym typeface="微软雅黑" charset="0"/>
                        </a:rPr>
                        <a:t>5</a:t>
                      </a:r>
                      <a:r>
                        <a:rPr kumimoji="0" lang="zh-CN" altLang="en-US" sz="1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charset="0"/>
                          <a:ea typeface="微软雅黑" charset="0"/>
                          <a:cs typeface="微软雅黑" charset="0"/>
                          <a:sym typeface="微软雅黑" charset="0"/>
                        </a:rPr>
                        <a:t>月</a:t>
                      </a:r>
                      <a:r>
                        <a:rPr kumimoji="0" lang="zh-CN" altLang="en-US" sz="1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charset="0"/>
                          <a:ea typeface="微软雅黑" charset="0"/>
                          <a:cs typeface="微软雅黑" charset="0"/>
                          <a:sym typeface="微软雅黑" charset="0"/>
                        </a:rPr>
                        <a:t>内</a:t>
                      </a:r>
                      <a:endParaRPr kumimoji="0" lang="zh-CN" altLang="en-US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</a:tr>
              <a:tr h="747692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</a:tr>
              <a:tr h="842452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微软雅黑" charset="0"/>
                        <a:cs typeface="微软雅黑" charset="0"/>
                        <a:sym typeface="Arial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微软雅黑" charset="0"/>
                        <a:cs typeface="微软雅黑" charset="0"/>
                        <a:sym typeface="Arial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altLang="en-US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</a:tr>
              <a:tr h="765865"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sz="1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sz="1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zh-CN" sz="19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charset="0"/>
                        <a:ea typeface="微软雅黑" charset="0"/>
                        <a:cs typeface="微软雅黑" charset="0"/>
                        <a:sym typeface="微软雅黑" charset="0"/>
                      </a:endParaRPr>
                    </a:p>
                  </a:txBody>
                  <a:tcPr marL="121920" marR="121920" marT="45713" marB="45713" anchor="ctr" horzOverflow="overflow"/>
                </a:tc>
              </a:tr>
            </a:tbl>
          </a:graphicData>
        </a:graphic>
      </p:graphicFrame>
      <p:sp>
        <p:nvSpPr>
          <p:cNvPr id="5158" name="矩形 6"/>
          <p:cNvSpPr>
            <a:spLocks noChangeArrowheads="1"/>
          </p:cNvSpPr>
          <p:nvPr/>
        </p:nvSpPr>
        <p:spPr bwMode="auto">
          <a:xfrm>
            <a:off x="335601" y="5946962"/>
            <a:ext cx="10080700" cy="43710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Font typeface="Arial" charset="0"/>
              <a:buNone/>
            </a:pPr>
            <a:r>
              <a:rPr lang="zh-CN" altLang="en-US" sz="1867" b="1" dirty="0">
                <a:solidFill>
                  <a:srgbClr val="000000"/>
                </a:solidFill>
                <a:latin typeface="Microsoft YaHei"/>
                <a:ea typeface="Microsoft YaHei"/>
                <a:cs typeface="Microsoft YaHei"/>
                <a:sym typeface="Arial" charset="0"/>
              </a:rPr>
              <a:t>上期未完成的、下月新增的事项，列入“下月工作计划”，明确完成标志和计划完成时间。</a:t>
            </a:r>
            <a:endParaRPr lang="en-US" altLang="zh-CN" sz="1867" b="1" dirty="0">
              <a:solidFill>
                <a:srgbClr val="000000"/>
              </a:solidFill>
              <a:latin typeface="Microsoft YaHei"/>
              <a:ea typeface="Microsoft YaHei"/>
              <a:cs typeface="Microsoft YaHei"/>
              <a:sym typeface="Arial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49136" y="164773"/>
            <a:ext cx="522900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267" b="1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</a:rPr>
              <a:t>3</a:t>
            </a:r>
            <a:endParaRPr kumimoji="1" lang="zh-CN" altLang="en-US" sz="4267" b="1" dirty="0">
              <a:solidFill>
                <a:schemeClr val="bg1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7" name="矩形 3"/>
          <p:cNvSpPr>
            <a:spLocks noChangeArrowheads="1"/>
          </p:cNvSpPr>
          <p:nvPr/>
        </p:nvSpPr>
        <p:spPr bwMode="auto">
          <a:xfrm>
            <a:off x="335601" y="224634"/>
            <a:ext cx="2422839" cy="720725"/>
          </a:xfrm>
          <a:prstGeom prst="rect">
            <a:avLst/>
          </a:prstGeom>
          <a:solidFill>
            <a:srgbClr val="42A8F3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24FAD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pPr>
              <a:buFont typeface="Arial" charset="0"/>
              <a:buNone/>
            </a:pPr>
            <a:r>
              <a: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  <a:cs typeface="微软雅黑" charset="0"/>
                <a:sym typeface="微软雅黑" charset="0"/>
              </a:rPr>
              <a:t>下月工作计划</a:t>
            </a:r>
            <a:endParaRPr lang="en-US" altLang="zh-CN" sz="2800" b="1" dirty="0">
              <a:solidFill>
                <a:schemeClr val="bg1"/>
              </a:solidFill>
              <a:latin typeface="微软雅黑" charset="0"/>
              <a:ea typeface="微软雅黑" charset="0"/>
              <a:cs typeface="微软雅黑" charset="0"/>
              <a:sym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2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80975" y="581892"/>
            <a:ext cx="11717338" cy="5898284"/>
          </a:xfrm>
          <a:prstGeom prst="rect">
            <a:avLst/>
          </a:prstGeom>
          <a:noFill/>
          <a:ln w="25400">
            <a:solidFill>
              <a:srgbClr val="FF9C00">
                <a:alpha val="27058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>
              <a:buFont typeface="Arial" charset="0"/>
              <a:buNone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49136" y="164773"/>
            <a:ext cx="522900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267" b="1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</a:rPr>
              <a:t>4</a:t>
            </a:r>
            <a:endParaRPr kumimoji="1" lang="zh-CN" altLang="en-US" sz="4267" b="1" dirty="0">
              <a:solidFill>
                <a:schemeClr val="bg1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5" name="矩形 3"/>
          <p:cNvSpPr>
            <a:spLocks noChangeArrowheads="1"/>
          </p:cNvSpPr>
          <p:nvPr/>
        </p:nvSpPr>
        <p:spPr bwMode="auto">
          <a:xfrm>
            <a:off x="335601" y="224634"/>
            <a:ext cx="4891719" cy="720725"/>
          </a:xfrm>
          <a:prstGeom prst="rect">
            <a:avLst/>
          </a:prstGeom>
          <a:solidFill>
            <a:srgbClr val="42A8F3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24FAD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pPr>
              <a:buFont typeface="Arial" charset="0"/>
              <a:buNone/>
            </a:pPr>
            <a:r>
              <a:rPr lang="zh-CN" altLang="en-US" sz="3200" b="1">
                <a:solidFill>
                  <a:schemeClr val="bg1"/>
                </a:solidFill>
                <a:latin typeface="微软雅黑" charset="0"/>
                <a:ea typeface="微软雅黑" charset="0"/>
                <a:cs typeface="微软雅黑" charset="0"/>
                <a:sym typeface="微软雅黑" charset="0"/>
              </a:rPr>
              <a:t>工作思路、疑难问题交流</a:t>
            </a:r>
            <a:endParaRPr lang="en-US" altLang="zh-CN" sz="3200" b="1" dirty="0">
              <a:solidFill>
                <a:schemeClr val="bg1"/>
              </a:solidFill>
              <a:latin typeface="微软雅黑" charset="0"/>
              <a:ea typeface="微软雅黑" charset="0"/>
              <a:cs typeface="微软雅黑" charset="0"/>
              <a:sym typeface="微软雅黑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70649" y="1324378"/>
            <a:ext cx="526297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前端技术方向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zh-CN" altLang="en-US" dirty="0" smtClean="0"/>
              <a:t>一）是前端工具化平台的开发</a:t>
            </a:r>
            <a:r>
              <a:rPr kumimoji="1" lang="zh-CN" altLang="en-US" dirty="0" smtClean="0"/>
              <a:t>。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zh-CN" altLang="en-US" dirty="0" smtClean="0"/>
              <a:t>二）是组件展示平台、及组件开发流程推广</a:t>
            </a:r>
            <a:r>
              <a:rPr kumimoji="1" lang="zh-CN" altLang="en-US" dirty="0" smtClean="0"/>
              <a:t>。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zh-CN" altLang="en-US" dirty="0" smtClean="0"/>
              <a:t>三）项目性能升级、服务化、及监测工具的研发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468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椭圆 75"/>
          <p:cNvSpPr/>
          <p:nvPr/>
        </p:nvSpPr>
        <p:spPr>
          <a:xfrm>
            <a:off x="4904898" y="2159609"/>
            <a:ext cx="2266439" cy="2266439"/>
          </a:xfrm>
          <a:prstGeom prst="ellipse">
            <a:avLst/>
          </a:prstGeom>
          <a:solidFill>
            <a:srgbClr val="42A8F3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4957997" y="2206128"/>
            <a:ext cx="2160240" cy="216024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dirty="0">
              <a:latin typeface="Felix Titling" pitchFamily="82" charset="0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5894101" y="1270024"/>
            <a:ext cx="504056" cy="504056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dirty="0"/>
          </a:p>
        </p:txBody>
      </p:sp>
      <p:sp>
        <p:nvSpPr>
          <p:cNvPr id="79" name="椭圆 78"/>
          <p:cNvSpPr/>
          <p:nvPr/>
        </p:nvSpPr>
        <p:spPr>
          <a:xfrm>
            <a:off x="4381933" y="1918096"/>
            <a:ext cx="504056" cy="50405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dirty="0"/>
          </a:p>
        </p:txBody>
      </p:sp>
      <p:sp>
        <p:nvSpPr>
          <p:cNvPr id="80" name="椭圆 79"/>
          <p:cNvSpPr/>
          <p:nvPr/>
        </p:nvSpPr>
        <p:spPr>
          <a:xfrm>
            <a:off x="3999980" y="343026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dirty="0"/>
          </a:p>
        </p:txBody>
      </p:sp>
      <p:sp>
        <p:nvSpPr>
          <p:cNvPr id="81" name="椭圆 80"/>
          <p:cNvSpPr/>
          <p:nvPr/>
        </p:nvSpPr>
        <p:spPr>
          <a:xfrm>
            <a:off x="4741973" y="4510384"/>
            <a:ext cx="504056" cy="50405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dirty="0"/>
          </a:p>
        </p:txBody>
      </p:sp>
      <p:sp>
        <p:nvSpPr>
          <p:cNvPr id="82" name="椭圆 81"/>
          <p:cNvSpPr/>
          <p:nvPr/>
        </p:nvSpPr>
        <p:spPr>
          <a:xfrm>
            <a:off x="6110125" y="4798416"/>
            <a:ext cx="504056" cy="504056"/>
          </a:xfrm>
          <a:prstGeom prst="ellipse">
            <a:avLst/>
          </a:prstGeom>
          <a:solidFill>
            <a:srgbClr val="A3C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dirty="0"/>
          </a:p>
        </p:txBody>
      </p:sp>
      <p:sp>
        <p:nvSpPr>
          <p:cNvPr id="83" name="椭圆 82"/>
          <p:cNvSpPr/>
          <p:nvPr/>
        </p:nvSpPr>
        <p:spPr>
          <a:xfrm>
            <a:off x="7406269" y="3862312"/>
            <a:ext cx="504056" cy="50405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dirty="0"/>
          </a:p>
        </p:txBody>
      </p:sp>
      <p:sp>
        <p:nvSpPr>
          <p:cNvPr id="84" name="椭圆 83"/>
          <p:cNvSpPr/>
          <p:nvPr/>
        </p:nvSpPr>
        <p:spPr>
          <a:xfrm>
            <a:off x="7550285" y="2710184"/>
            <a:ext cx="504056" cy="50405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dirty="0"/>
          </a:p>
        </p:txBody>
      </p:sp>
      <p:sp>
        <p:nvSpPr>
          <p:cNvPr id="85" name="椭圆 84"/>
          <p:cNvSpPr/>
          <p:nvPr/>
        </p:nvSpPr>
        <p:spPr>
          <a:xfrm>
            <a:off x="7118237" y="1774080"/>
            <a:ext cx="504056" cy="504056"/>
          </a:xfrm>
          <a:prstGeom prst="ellipse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86" name="直接连接符 85"/>
          <p:cNvCxnSpPr>
            <a:stCxn id="77" idx="1"/>
            <a:endCxn id="78" idx="3"/>
          </p:cNvCxnSpPr>
          <p:nvPr/>
        </p:nvCxnSpPr>
        <p:spPr>
          <a:xfrm flipV="1">
            <a:off x="5274358" y="1700265"/>
            <a:ext cx="693561" cy="822225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77" idx="0"/>
            <a:endCxn id="85" idx="2"/>
          </p:cNvCxnSpPr>
          <p:nvPr/>
        </p:nvCxnSpPr>
        <p:spPr>
          <a:xfrm flipV="1">
            <a:off x="6038117" y="2026109"/>
            <a:ext cx="1080120" cy="180020"/>
          </a:xfrm>
          <a:prstGeom prst="lin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77" idx="7"/>
            <a:endCxn id="84" idx="1"/>
          </p:cNvCxnSpPr>
          <p:nvPr/>
        </p:nvCxnSpPr>
        <p:spPr>
          <a:xfrm>
            <a:off x="6801878" y="2522489"/>
            <a:ext cx="822225" cy="261513"/>
          </a:xfrm>
          <a:prstGeom prst="lin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>
            <a:stCxn id="77" idx="6"/>
            <a:endCxn id="83" idx="1"/>
          </p:cNvCxnSpPr>
          <p:nvPr/>
        </p:nvCxnSpPr>
        <p:spPr>
          <a:xfrm>
            <a:off x="7118238" y="3286249"/>
            <a:ext cx="361849" cy="649881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77" idx="5"/>
            <a:endCxn id="82" idx="0"/>
          </p:cNvCxnSpPr>
          <p:nvPr/>
        </p:nvCxnSpPr>
        <p:spPr>
          <a:xfrm flipH="1">
            <a:off x="6362154" y="4050008"/>
            <a:ext cx="439724" cy="748408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77" idx="4"/>
            <a:endCxn id="81" idx="7"/>
          </p:cNvCxnSpPr>
          <p:nvPr/>
        </p:nvCxnSpPr>
        <p:spPr>
          <a:xfrm flipH="1">
            <a:off x="5172213" y="4366369"/>
            <a:ext cx="865905" cy="217833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>
            <a:stCxn id="77" idx="3"/>
            <a:endCxn id="80" idx="6"/>
          </p:cNvCxnSpPr>
          <p:nvPr/>
        </p:nvCxnSpPr>
        <p:spPr>
          <a:xfrm flipH="1" flipV="1">
            <a:off x="4504037" y="3682293"/>
            <a:ext cx="770321" cy="367716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3" name="直接连接符 92"/>
          <p:cNvCxnSpPr>
            <a:stCxn id="77" idx="2"/>
            <a:endCxn id="79" idx="5"/>
          </p:cNvCxnSpPr>
          <p:nvPr/>
        </p:nvCxnSpPr>
        <p:spPr>
          <a:xfrm flipH="1" flipV="1">
            <a:off x="4812173" y="2348337"/>
            <a:ext cx="145825" cy="937913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图片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663" y="2518967"/>
            <a:ext cx="1260900" cy="150813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252008" y="5848146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smtClean="0">
                <a:solidFill>
                  <a:srgbClr val="35B3F8"/>
                </a:solidFill>
                <a:latin typeface="Microsoft YaHei"/>
                <a:ea typeface="Microsoft YaHei"/>
                <a:cs typeface="Microsoft YaHei"/>
                <a:sym typeface="华文楷体" charset="0"/>
              </a:rPr>
              <a:t>汇报完毕，谢谢！</a:t>
            </a:r>
            <a:endParaRPr lang="zh-CN" altLang="en-US" sz="3600">
              <a:solidFill>
                <a:srgbClr val="35B3F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56782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xit" presetSubtype="3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25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5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53" presetClass="exit" presetSubtype="32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25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0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53" presetClass="exit" presetSubtype="32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3" dur="25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5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5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53" presetClass="exit" presetSubtype="32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8" dur="25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0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53" presetClass="exit" presetSubtype="32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3" dur="25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5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53" presetClass="exit" presetSubtype="32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8" dur="25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0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53" presetClass="exit" presetSubtype="32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3" dur="25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5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5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53" presetClass="exit" presetSubtype="32" fill="hold" grpId="1" nodeType="withEffect">
                                  <p:stCondLst>
                                    <p:cond delay="17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8" dur="25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5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0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</p:bldLst>
  </p:timing>
</p:sld>
</file>

<file path=ppt/theme/theme1.xml><?xml version="1.0" encoding="utf-8"?>
<a:theme xmlns:a="http://schemas.openxmlformats.org/drawingml/2006/main" name="Office 主题">
  <a:themeElements>
    <a:clrScheme name="蓝色渐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46DED"/>
      </a:accent1>
      <a:accent2>
        <a:srgbClr val="00C6FF"/>
      </a:accent2>
      <a:accent3>
        <a:srgbClr val="FF9C00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ca Majora 2 Heavy">
      <a:majorFont>
        <a:latin typeface="Arca Majora 2 Heavy"/>
        <a:ea typeface="华文细黑"/>
        <a:cs typeface=""/>
      </a:majorFont>
      <a:minorFont>
        <a:latin typeface="ITC Avant Garde Std XLt"/>
        <a:ea typeface="华文细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42A8F3"/>
        </a:solidFill>
        <a:ln w="38100">
          <a:noFill/>
        </a:ln>
        <a:effectLst>
          <a:outerShdw blurRad="279400" dist="152400" sx="96000" sy="96000" algn="l" rotWithShape="0">
            <a:prstClr val="black">
              <a:alpha val="9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5978</TotalTime>
  <Words>201</Words>
  <Application>Microsoft Macintosh PowerPoint</Application>
  <PresentationFormat>自定义</PresentationFormat>
  <Paragraphs>60</Paragraphs>
  <Slides>5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6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张涛</dc:creator>
  <cp:lastModifiedBy>yinhe wang</cp:lastModifiedBy>
  <cp:revision>1005</cp:revision>
  <dcterms:created xsi:type="dcterms:W3CDTF">2016-08-23T04:55:00Z</dcterms:created>
  <dcterms:modified xsi:type="dcterms:W3CDTF">2018-05-04T07:38:49Z</dcterms:modified>
</cp:coreProperties>
</file>

<file path=docProps/thumbnail.jpeg>
</file>